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7"/>
  </p:notesMasterIdLst>
  <p:sldIdLst>
    <p:sldId id="256" r:id="rId2"/>
    <p:sldId id="289" r:id="rId3"/>
    <p:sldId id="288" r:id="rId4"/>
    <p:sldId id="274" r:id="rId5"/>
    <p:sldId id="263" r:id="rId6"/>
    <p:sldId id="258" r:id="rId7"/>
    <p:sldId id="272" r:id="rId8"/>
    <p:sldId id="259" r:id="rId9"/>
    <p:sldId id="261" r:id="rId10"/>
    <p:sldId id="277" r:id="rId11"/>
    <p:sldId id="275" r:id="rId12"/>
    <p:sldId id="262" r:id="rId13"/>
    <p:sldId id="276" r:id="rId14"/>
    <p:sldId id="278" r:id="rId15"/>
    <p:sldId id="269" r:id="rId16"/>
    <p:sldId id="271" r:id="rId17"/>
    <p:sldId id="280" r:id="rId18"/>
    <p:sldId id="281" r:id="rId19"/>
    <p:sldId id="282" r:id="rId20"/>
    <p:sldId id="294" r:id="rId21"/>
    <p:sldId id="296" r:id="rId22"/>
    <p:sldId id="295" r:id="rId23"/>
    <p:sldId id="290" r:id="rId24"/>
    <p:sldId id="291" r:id="rId25"/>
    <p:sldId id="292" r:id="rId26"/>
    <p:sldId id="293" r:id="rId27"/>
    <p:sldId id="297" r:id="rId28"/>
    <p:sldId id="284" r:id="rId29"/>
    <p:sldId id="285" r:id="rId30"/>
    <p:sldId id="286" r:id="rId31"/>
    <p:sldId id="287" r:id="rId32"/>
    <p:sldId id="298" r:id="rId33"/>
    <p:sldId id="299" r:id="rId34"/>
    <p:sldId id="300" r:id="rId35"/>
    <p:sldId id="283" r:id="rId3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17" autoAdjust="0"/>
    <p:restoredTop sz="94660" autoAdjust="0"/>
  </p:normalViewPr>
  <p:slideViewPr>
    <p:cSldViewPr>
      <p:cViewPr varScale="1">
        <p:scale>
          <a:sx n="50" d="100"/>
          <a:sy n="50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76022-162F-4C23-874B-16F6B7E7BC86}" type="datetimeFigureOut">
              <a:rPr lang="es-ES" smtClean="0"/>
              <a:t>11/12/2007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CB66D-1798-40B0-B772-8EF20A25665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18</a:t>
            </a:fld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20</a:t>
            </a:fld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25</a:t>
            </a:fld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26</a:t>
            </a:fld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27</a:t>
            </a:fld>
            <a:endParaRPr lang="es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28</a:t>
            </a:fld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29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31</a:t>
            </a:fld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32</a:t>
            </a:fld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33</a:t>
            </a:fld>
            <a:endParaRPr lang="es-E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34</a:t>
            </a:fld>
            <a:endParaRPr lang="es-E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35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CB66D-1798-40B0-B772-8EF20A256652}" type="slidenum">
              <a:rPr lang="es-ES" smtClean="0"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3891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891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891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CA1912-7480-400F-AB75-1EC2B29E0AE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ED1EA9-6160-47FF-9EE6-E10C36FAF1F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944E9-E55B-4F24-B3B0-BA87720A989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CB6FCF-C8D5-4256-AF9F-AB357E4A0BD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89367-ABCD-4FA6-9CCB-A9FB140E9FD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4180D-975A-42FD-9940-429CC301774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B1442-45E3-4BCE-8AE7-3B38F976F5B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1EA89-CEA9-466D-BE43-A7B24DE038F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12858-8484-43F7-95ED-3D4046AB8A9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B848C-4955-4814-926B-EE835560220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DE681-138E-47FF-8038-ACD47D1CD9D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4588C-ACCF-4988-A6B5-4CD00EF03FD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789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7892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789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5DE3186-4F2B-4695-B431-35D0FB19B840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gif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wmf"/><Relationship Id="rId4" Type="http://schemas.openxmlformats.org/officeDocument/2006/relationships/image" Target="../media/image2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gi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BD0558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905000"/>
            <a:ext cx="3197225" cy="42672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 flipV="1">
            <a:off x="3352800" y="762000"/>
            <a:ext cx="502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r"/>
            <a:r>
              <a:rPr lang="es-MX" sz="4400" b="1"/>
              <a:t>Lenguaje Corporal</a:t>
            </a:r>
          </a:p>
          <a:p>
            <a:pPr algn="r"/>
            <a:r>
              <a:rPr lang="es-MX" sz="4400" b="1" i="1"/>
              <a:t>                              </a:t>
            </a:r>
            <a:endParaRPr lang="es-ES" sz="4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26" descr="BD0698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" y="996950"/>
            <a:ext cx="4262437" cy="2051050"/>
          </a:xfrm>
          <a:prstGeom prst="rect">
            <a:avLst/>
          </a:prstGeom>
          <a:noFill/>
        </p:spPr>
      </p:pic>
      <p:sp>
        <p:nvSpPr>
          <p:cNvPr id="23555" name="Rectangle 1027"/>
          <p:cNvSpPr>
            <a:spLocks noChangeArrowheads="1"/>
          </p:cNvSpPr>
          <p:nvPr/>
        </p:nvSpPr>
        <p:spPr bwMode="auto">
          <a:xfrm>
            <a:off x="2667000" y="3657600"/>
            <a:ext cx="5562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Las señales emitidas de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forma inconsciente dicen 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siempre la verdad</a:t>
            </a:r>
            <a:r>
              <a:rPr lang="es-ES" sz="3600" b="1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026" descr="PE0204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838200"/>
            <a:ext cx="3130550" cy="4572000"/>
          </a:xfrm>
          <a:prstGeom prst="rect">
            <a:avLst/>
          </a:prstGeom>
          <a:noFill/>
        </p:spPr>
      </p:pic>
      <p:sp>
        <p:nvSpPr>
          <p:cNvPr id="21507" name="Rectangle 1027"/>
          <p:cNvSpPr>
            <a:spLocks noChangeArrowheads="1"/>
          </p:cNvSpPr>
          <p:nvPr/>
        </p:nvSpPr>
        <p:spPr bwMode="auto">
          <a:xfrm>
            <a:off x="3733800" y="3276600"/>
            <a:ext cx="4876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El gesto es expresión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directa e irrepetible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de la personalidad</a:t>
            </a:r>
            <a:r>
              <a:rPr lang="es-ES" sz="3600" b="1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PE0183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058863"/>
            <a:ext cx="3429000" cy="3132137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971800" y="3276600"/>
            <a:ext cx="5334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Cada gesto sintetiza </a:t>
            </a:r>
          </a:p>
          <a:p>
            <a:pPr algn="ctr"/>
            <a:r>
              <a:rPr lang="es-ES" sz="3600" b="1">
                <a:cs typeface="Arial" pitchFamily="34" charset="0"/>
              </a:rPr>
              <a:t>múltiples contenidos,</a:t>
            </a:r>
          </a:p>
          <a:p>
            <a:pPr algn="ctr"/>
            <a:r>
              <a:rPr lang="es-ES" sz="3600" b="1">
                <a:cs typeface="Arial" pitchFamily="34" charset="0"/>
              </a:rPr>
              <a:t>tanto conscientes como</a:t>
            </a:r>
          </a:p>
          <a:p>
            <a:pPr algn="ctr"/>
            <a:r>
              <a:rPr lang="es-ES" sz="3600" b="1">
                <a:cs typeface="Arial" pitchFamily="34" charset="0"/>
              </a:rPr>
              <a:t>inconscientes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D05552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758825"/>
            <a:ext cx="3989388" cy="3279775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343400" y="3886200"/>
            <a:ext cx="4038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Cada cual se mueve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 como es</a:t>
            </a:r>
            <a:r>
              <a:rPr lang="es-MX" sz="3600" b="1">
                <a:cs typeface="Arial" pitchFamily="34" charset="0"/>
              </a:rPr>
              <a:t> </a:t>
            </a:r>
            <a:r>
              <a:rPr lang="es-ES" sz="3600" b="1">
                <a:cs typeface="Arial" pitchFamily="34" charset="0"/>
              </a:rPr>
              <a:t>y es como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se mueve</a:t>
            </a:r>
            <a:r>
              <a:rPr lang="es-ES" sz="3600" b="1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PE0119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100138"/>
            <a:ext cx="3963987" cy="2328862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286000" y="3505200"/>
            <a:ext cx="5791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El lenguaje corporal es un</a:t>
            </a:r>
          </a:p>
          <a:p>
            <a:pPr algn="ctr"/>
            <a:r>
              <a:rPr lang="es-ES" sz="3600" b="1">
                <a:cs typeface="Arial" pitchFamily="34" charset="0"/>
              </a:rPr>
              <a:t>proceso sensorial desde</a:t>
            </a:r>
          </a:p>
          <a:p>
            <a:pPr algn="ctr"/>
            <a:r>
              <a:rPr lang="es-ES" sz="3600" b="1">
                <a:cs typeface="Arial" pitchFamily="34" charset="0"/>
              </a:rPr>
              <a:t>la perspectiva de la percepción</a:t>
            </a:r>
          </a:p>
          <a:p>
            <a:pPr algn="ctr"/>
            <a:r>
              <a:rPr lang="es-ES" sz="3600" b="1">
                <a:cs typeface="Arial" pitchFamily="34" charset="0"/>
              </a:rPr>
              <a:t>y de la emisión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D06518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04800"/>
            <a:ext cx="4411663" cy="3411538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28600" y="3962400"/>
            <a:ext cx="822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ES" sz="3600" b="1">
                <a:cs typeface="Arial" pitchFamily="34" charset="0"/>
              </a:rPr>
              <a:t>Cuantas más señales intentemos</a:t>
            </a:r>
            <a:r>
              <a:rPr lang="es-MX" sz="3600" b="1">
                <a:cs typeface="Arial" pitchFamily="34" charset="0"/>
              </a:rPr>
              <a:t> </a:t>
            </a:r>
          </a:p>
          <a:p>
            <a:r>
              <a:rPr lang="es-ES" sz="3600" b="1">
                <a:cs typeface="Arial" pitchFamily="34" charset="0"/>
              </a:rPr>
              <a:t>percibir </a:t>
            </a:r>
            <a:r>
              <a:rPr lang="es-MX" sz="3600" b="1">
                <a:cs typeface="Arial" pitchFamily="34" charset="0"/>
              </a:rPr>
              <a:t>y </a:t>
            </a:r>
            <a:r>
              <a:rPr lang="es-ES" sz="3600" b="1">
                <a:cs typeface="Arial" pitchFamily="34" charset="0"/>
              </a:rPr>
              <a:t>comprender conscientemente,</a:t>
            </a:r>
            <a:endParaRPr lang="es-MX" sz="3600" b="1">
              <a:cs typeface="Arial" pitchFamily="34" charset="0"/>
            </a:endParaRPr>
          </a:p>
          <a:p>
            <a:r>
              <a:rPr lang="es-ES" sz="3600" b="1">
                <a:cs typeface="Arial" pitchFamily="34" charset="0"/>
              </a:rPr>
              <a:t>tanto más segura será la conducta</a:t>
            </a:r>
            <a:r>
              <a:rPr lang="es-ES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PE01846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038" y="984250"/>
            <a:ext cx="5567362" cy="2444750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524000" y="4114800"/>
            <a:ext cx="6248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Sólo las personas que viven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conscientes</a:t>
            </a:r>
            <a:r>
              <a:rPr lang="es-MX" sz="3600" b="1">
                <a:cs typeface="Arial" pitchFamily="34" charset="0"/>
              </a:rPr>
              <a:t> </a:t>
            </a:r>
            <a:r>
              <a:rPr lang="es-ES" sz="3600" b="1">
                <a:cs typeface="Arial" pitchFamily="34" charset="0"/>
              </a:rPr>
              <a:t>de su cuerpo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podrán mantener un contacto</a:t>
            </a:r>
            <a:endParaRPr lang="es-MX" sz="3600" b="1">
              <a:cs typeface="Arial" pitchFamily="34" charset="0"/>
            </a:endParaRPr>
          </a:p>
          <a:p>
            <a:pPr algn="ctr"/>
            <a:r>
              <a:rPr lang="es-ES" sz="3600" b="1">
                <a:cs typeface="Arial" pitchFamily="34" charset="0"/>
              </a:rPr>
              <a:t>sensible con su entorno</a:t>
            </a:r>
            <a:r>
              <a:rPr lang="es-ES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D0679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30788"/>
            <a:ext cx="2209800" cy="1827212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133600" y="685800"/>
            <a:ext cx="5562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MX" sz="3200" b="1"/>
              <a:t>Para interpretar el mundo externo</a:t>
            </a:r>
          </a:p>
          <a:p>
            <a:r>
              <a:rPr lang="es-MX" sz="3200" b="1"/>
              <a:t>se utilizan tres sentidos:</a:t>
            </a:r>
          </a:p>
          <a:p>
            <a:endParaRPr lang="es-MX" sz="3200" b="1"/>
          </a:p>
          <a:p>
            <a:pPr>
              <a:buFontTx/>
              <a:buChar char="•"/>
            </a:pPr>
            <a:r>
              <a:rPr lang="es-MX" sz="3200" b="1"/>
              <a:t> Vista (persona visual, 55%)</a:t>
            </a:r>
          </a:p>
          <a:p>
            <a:pPr>
              <a:buFontTx/>
              <a:buChar char="•"/>
            </a:pPr>
            <a:r>
              <a:rPr lang="es-MX" sz="3200" b="1"/>
              <a:t> Oído (persona auditiva, 15%)</a:t>
            </a:r>
          </a:p>
          <a:p>
            <a:pPr>
              <a:buFontTx/>
              <a:buChar char="•"/>
            </a:pPr>
            <a:r>
              <a:rPr lang="es-MX" sz="3200" b="1"/>
              <a:t> Tacto (persona kinésica, 30%)</a:t>
            </a:r>
          </a:p>
          <a:p>
            <a:endParaRPr lang="es-MX" sz="3200" b="1"/>
          </a:p>
          <a:p>
            <a:r>
              <a:rPr lang="es-MX" sz="3200" b="1"/>
              <a:t>Cada persona tiene un </a:t>
            </a:r>
          </a:p>
          <a:p>
            <a:r>
              <a:rPr lang="es-MX" sz="3200" b="1"/>
              <a:t>sentido predominante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219200" y="762000"/>
            <a:ext cx="6781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ES" sz="3200" b="1">
                <a:cs typeface="Arial" pitchFamily="34" charset="0"/>
              </a:rPr>
              <a:t>Las 6 palabras más importantes:</a:t>
            </a:r>
          </a:p>
          <a:p>
            <a:r>
              <a:rPr lang="es-ES" sz="3200" b="1" i="1">
                <a:cs typeface="Arial" pitchFamily="34" charset="0"/>
              </a:rPr>
              <a:t>Admito que he cometido un error</a:t>
            </a:r>
            <a:endParaRPr lang="es-MX" sz="3200" b="1" i="1">
              <a:cs typeface="Arial" pitchFamily="34" charset="0"/>
            </a:endParaRPr>
          </a:p>
          <a:p>
            <a:endParaRPr lang="es-MX" sz="3200" b="1" i="1">
              <a:cs typeface="Arial" pitchFamily="34" charset="0"/>
            </a:endParaRPr>
          </a:p>
          <a:p>
            <a:r>
              <a:rPr lang="es-ES" sz="3200" b="1">
                <a:cs typeface="Arial" pitchFamily="34" charset="0"/>
              </a:rPr>
              <a:t>Las 5 palabras más importantes: </a:t>
            </a:r>
          </a:p>
          <a:p>
            <a:r>
              <a:rPr lang="es-ES" sz="3200" b="1" i="1">
                <a:cs typeface="Arial" pitchFamily="34" charset="0"/>
              </a:rPr>
              <a:t>Has hecho un </a:t>
            </a:r>
            <a:r>
              <a:rPr lang="es-MX" sz="3200" b="1" i="1">
                <a:cs typeface="Arial" pitchFamily="34" charset="0"/>
              </a:rPr>
              <a:t>b</a:t>
            </a:r>
            <a:r>
              <a:rPr lang="es-ES" sz="3200" b="1" i="1">
                <a:cs typeface="Arial" pitchFamily="34" charset="0"/>
              </a:rPr>
              <a:t>uen</a:t>
            </a:r>
            <a:r>
              <a:rPr lang="es-MX" sz="3200" b="1" i="1">
                <a:cs typeface="Arial" pitchFamily="34" charset="0"/>
              </a:rPr>
              <a:t> </a:t>
            </a:r>
            <a:r>
              <a:rPr lang="es-ES" sz="3200" b="1" i="1">
                <a:cs typeface="Arial" pitchFamily="34" charset="0"/>
              </a:rPr>
              <a:t>trabajo</a:t>
            </a:r>
            <a:br>
              <a:rPr lang="es-ES" sz="3200" b="1" i="1">
                <a:cs typeface="Arial" pitchFamily="34" charset="0"/>
              </a:rPr>
            </a:br>
            <a:endParaRPr lang="es-MX" sz="3200" b="1" i="1">
              <a:cs typeface="Arial" pitchFamily="34" charset="0"/>
            </a:endParaRPr>
          </a:p>
          <a:p>
            <a:r>
              <a:rPr lang="es-ES" sz="3200" b="1">
                <a:cs typeface="Arial" pitchFamily="34" charset="0"/>
              </a:rPr>
              <a:t>Las 4 palabras más importantes:</a:t>
            </a:r>
          </a:p>
          <a:p>
            <a:r>
              <a:rPr lang="es-ES" sz="3200" b="1">
                <a:cs typeface="Arial" pitchFamily="34" charset="0"/>
              </a:rPr>
              <a:t> </a:t>
            </a:r>
            <a:r>
              <a:rPr lang="es-ES" sz="3200" b="1" i="1">
                <a:cs typeface="Arial" pitchFamily="34" charset="0"/>
              </a:rPr>
              <a:t>¿Cuál es tu opinión?</a:t>
            </a:r>
            <a:endParaRPr lang="es-MX" sz="3200" b="1" i="1">
              <a:cs typeface="Arial" pitchFamily="34" charset="0"/>
            </a:endParaRPr>
          </a:p>
          <a:p>
            <a:endParaRPr lang="es-MX" sz="3200" b="1" i="1"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33400" y="457200"/>
            <a:ext cx="8001000" cy="594360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457200" y="685800"/>
            <a:ext cx="8458200" cy="570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b="1">
                <a:cs typeface="Arial" pitchFamily="34" charset="0"/>
              </a:rPr>
              <a:t>Las 3 palabras más importantes:  </a:t>
            </a:r>
          </a:p>
          <a:p>
            <a:pPr>
              <a:spcBef>
                <a:spcPct val="50000"/>
              </a:spcBef>
            </a:pPr>
            <a:r>
              <a:rPr lang="es-ES" sz="3200" b="1" i="1">
                <a:cs typeface="Arial" pitchFamily="34" charset="0"/>
              </a:rPr>
              <a:t>Hazme el favor</a:t>
            </a:r>
            <a:r>
              <a:rPr lang="es-ES" sz="3200" b="1">
                <a:cs typeface="Arial" pitchFamily="34" charset="0"/>
              </a:rPr>
              <a:t/>
            </a:r>
            <a:br>
              <a:rPr lang="es-ES" sz="3200" b="1">
                <a:cs typeface="Arial" pitchFamily="34" charset="0"/>
              </a:rPr>
            </a:br>
            <a:endParaRPr lang="es-MX" sz="32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3200" b="1">
                <a:cs typeface="Arial" pitchFamily="34" charset="0"/>
              </a:rPr>
              <a:t>Las 2 palabras más importantes:  </a:t>
            </a:r>
          </a:p>
          <a:p>
            <a:pPr>
              <a:spcBef>
                <a:spcPct val="50000"/>
              </a:spcBef>
            </a:pPr>
            <a:r>
              <a:rPr lang="es-ES" sz="3200" b="1" i="1">
                <a:cs typeface="Arial" pitchFamily="34" charset="0"/>
              </a:rPr>
              <a:t>Muchas gracias</a:t>
            </a:r>
            <a:r>
              <a:rPr lang="es-ES" sz="3200" b="1">
                <a:cs typeface="Arial" pitchFamily="34" charset="0"/>
              </a:rPr>
              <a:t/>
            </a:r>
            <a:br>
              <a:rPr lang="es-ES" sz="3200" b="1">
                <a:cs typeface="Arial" pitchFamily="34" charset="0"/>
              </a:rPr>
            </a:br>
            <a:endParaRPr lang="es-MX" sz="32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3200" b="1">
                <a:cs typeface="Arial" pitchFamily="34" charset="0"/>
              </a:rPr>
              <a:t>La palabra más importante:  </a:t>
            </a:r>
            <a:r>
              <a:rPr lang="es-ES" sz="3200" b="1" i="1">
                <a:cs typeface="Arial" pitchFamily="34" charset="0"/>
              </a:rPr>
              <a:t>Nosotros</a:t>
            </a:r>
            <a:r>
              <a:rPr lang="es-ES" sz="3200" b="1">
                <a:cs typeface="Arial" pitchFamily="34" charset="0"/>
              </a:rPr>
              <a:t/>
            </a:r>
            <a:br>
              <a:rPr lang="es-ES" sz="3200" b="1">
                <a:cs typeface="Arial" pitchFamily="34" charset="0"/>
              </a:rPr>
            </a:br>
            <a:endParaRPr lang="es-MX" sz="3200" b="1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3200" b="1">
                <a:cs typeface="Arial" pitchFamily="34" charset="0"/>
              </a:rPr>
              <a:t>La palabra menos importante:  </a:t>
            </a:r>
            <a:r>
              <a:rPr lang="es-ES" sz="3200" b="1" i="1">
                <a:cs typeface="Arial" pitchFamily="34" charset="0"/>
              </a:rPr>
              <a:t>Yo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28600" y="457200"/>
            <a:ext cx="8686800" cy="5943600"/>
          </a:xfrm>
          <a:prstGeom prst="rect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PC"/>
          <p:cNvSpPr>
            <a:spLocks noEditPoints="1" noChangeArrowheads="1"/>
          </p:cNvSpPr>
          <p:nvPr/>
        </p:nvSpPr>
        <p:spPr bwMode="auto">
          <a:xfrm>
            <a:off x="0" y="2057400"/>
            <a:ext cx="9144000" cy="48006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10800 w 21600"/>
              <a:gd name="T9" fmla="*/ 21600 h 21600"/>
              <a:gd name="T10" fmla="*/ 0 w 21600"/>
              <a:gd name="T11" fmla="*/ 10800 h 21600"/>
              <a:gd name="T12" fmla="*/ 2802 w 21600"/>
              <a:gd name="T13" fmla="*/ 3891 h 21600"/>
              <a:gd name="T14" fmla="*/ 19065 w 21600"/>
              <a:gd name="T15" fmla="*/ 1425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extrusionOk="0">
                <a:moveTo>
                  <a:pt x="21600" y="10851"/>
                </a:moveTo>
                <a:lnTo>
                  <a:pt x="21600" y="0"/>
                </a:lnTo>
                <a:lnTo>
                  <a:pt x="10823" y="0"/>
                </a:lnTo>
                <a:lnTo>
                  <a:pt x="0" y="0"/>
                </a:lnTo>
                <a:lnTo>
                  <a:pt x="0" y="10919"/>
                </a:lnTo>
                <a:lnTo>
                  <a:pt x="0" y="19328"/>
                </a:lnTo>
                <a:lnTo>
                  <a:pt x="5924" y="19328"/>
                </a:lnTo>
                <a:lnTo>
                  <a:pt x="6494" y="21600"/>
                </a:lnTo>
                <a:lnTo>
                  <a:pt x="10663" y="21600"/>
                </a:lnTo>
                <a:lnTo>
                  <a:pt x="15334" y="21600"/>
                </a:lnTo>
                <a:lnTo>
                  <a:pt x="15904" y="19328"/>
                </a:lnTo>
                <a:lnTo>
                  <a:pt x="21600" y="19328"/>
                </a:lnTo>
                <a:lnTo>
                  <a:pt x="21600" y="10851"/>
                </a:lnTo>
                <a:close/>
              </a:path>
              <a:path w="21600" h="21600" extrusionOk="0">
                <a:moveTo>
                  <a:pt x="15904" y="19328"/>
                </a:moveTo>
                <a:lnTo>
                  <a:pt x="16861" y="14750"/>
                </a:lnTo>
                <a:lnTo>
                  <a:pt x="19367" y="14750"/>
                </a:lnTo>
                <a:lnTo>
                  <a:pt x="19367" y="3459"/>
                </a:lnTo>
                <a:lnTo>
                  <a:pt x="2461" y="3459"/>
                </a:lnTo>
                <a:lnTo>
                  <a:pt x="2461" y="14750"/>
                </a:lnTo>
                <a:lnTo>
                  <a:pt x="4967" y="14750"/>
                </a:lnTo>
                <a:lnTo>
                  <a:pt x="5924" y="19159"/>
                </a:lnTo>
                <a:moveTo>
                  <a:pt x="15904" y="19328"/>
                </a:moveTo>
                <a:lnTo>
                  <a:pt x="16861" y="14750"/>
                </a:lnTo>
                <a:lnTo>
                  <a:pt x="2461" y="14750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>
              <a:solidFill>
                <a:schemeClr val="bg2"/>
              </a:solidFill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r>
              <a:rPr lang="es-ES"/>
              <a:t>Definición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52800"/>
            <a:ext cx="8229600" cy="144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>
                <a:solidFill>
                  <a:schemeClr val="bg2"/>
                </a:solidFill>
              </a:rPr>
              <a:t>		El lenguaje corporal es aquel que se 	transmite a través de gestos y 	posturas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7" name="Picture 5" descr="j028320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200400"/>
            <a:ext cx="3405188" cy="3332163"/>
          </a:xfrm>
          <a:prstGeom prst="rect">
            <a:avLst/>
          </a:prstGeom>
          <a:noFill/>
        </p:spPr>
      </p:pic>
      <p:sp>
        <p:nvSpPr>
          <p:cNvPr id="542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Necesidades territoriales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Cada persona tiene una zona corporal definida, un territorio, un espacio personal que se denomina zona corporal amortiguadora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Enmascaramiento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5181600" cy="4495800"/>
          </a:xfrm>
        </p:spPr>
        <p:txBody>
          <a:bodyPr/>
          <a:lstStyle/>
          <a:p>
            <a:r>
              <a:rPr lang="es-ES"/>
              <a:t>Método a través del cual controlamos que el cuerpo no pregone mensajes que la mente quiere ocultar</a:t>
            </a:r>
          </a:p>
        </p:txBody>
      </p:sp>
      <p:pic>
        <p:nvPicPr>
          <p:cNvPr id="58378" name="Picture 10" descr="j0344523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019800" y="2209800"/>
            <a:ext cx="2778125" cy="4089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s-ES"/>
              <a:t>La postura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590800"/>
            <a:ext cx="8229600" cy="2514600"/>
          </a:xfrm>
        </p:spPr>
        <p:txBody>
          <a:bodyPr/>
          <a:lstStyle/>
          <a:p>
            <a:r>
              <a:rPr lang="es-ES"/>
              <a:t>No es sólo un medio de puntualizar la conversación, sino también la manera como las personas se relacionan entre sí cuando están reunidas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s-ES"/>
              <a:t>Tipos de posturas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066800" y="2057400"/>
            <a:ext cx="493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Inclusiva-no inclusiva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066800" y="3230563"/>
            <a:ext cx="7067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De orientación frente a frente o </a:t>
            </a:r>
          </a:p>
          <a:p>
            <a:r>
              <a:rPr lang="es-E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paralela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066800" y="4953000"/>
            <a:ext cx="688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s-ES" sz="3600" b="1">
                <a:effectLst>
                  <a:outerShdw blurRad="38100" dist="38100" dir="2700000" algn="tl">
                    <a:srgbClr val="000000"/>
                  </a:outerShdw>
                </a:effectLst>
              </a:rPr>
              <a:t>De congruencia-incongruencia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Inclusivo-no inclusivo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s-ES" sz="2800"/>
              <a:t>Describe la manera en que los miembros de un grupo incluyen o no la gente</a:t>
            </a:r>
          </a:p>
        </p:txBody>
      </p:sp>
      <p:pic>
        <p:nvPicPr>
          <p:cNvPr id="48132" name="Picture 4" descr="j0285594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3657600"/>
            <a:ext cx="3810000" cy="27098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De orientación frente a frente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95800" cy="4495800"/>
          </a:xfrm>
        </p:spPr>
        <p:txBody>
          <a:bodyPr/>
          <a:lstStyle/>
          <a:p>
            <a:r>
              <a:rPr lang="es-ES"/>
              <a:t>Postura a través de la cual dos personas se relacionan cara a cara</a:t>
            </a:r>
          </a:p>
        </p:txBody>
      </p:sp>
      <p:pic>
        <p:nvPicPr>
          <p:cNvPr id="50180" name="Picture 4" descr="fqydfhuh[1]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57800" y="2971800"/>
            <a:ext cx="3211513" cy="32766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De congruencia-incongruencia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s-ES"/>
              <a:t>Se refiere a la capacidad de imitación de los miembros de un grupo</a:t>
            </a:r>
          </a:p>
        </p:txBody>
      </p:sp>
      <p:pic>
        <p:nvPicPr>
          <p:cNvPr id="52231" name="Picture 7" descr="j0303458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724400" y="3581400"/>
            <a:ext cx="3886200" cy="2697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Las partes del cuerpo y el lenguaje corporal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914400" y="315913"/>
            <a:ext cx="6534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600" b="1"/>
              <a:t>Los movimientos corporales </a:t>
            </a:r>
          </a:p>
          <a:p>
            <a:r>
              <a:rPr lang="es-ES" sz="3600" b="1"/>
              <a:t>incluyen: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124200" y="2667000"/>
            <a:ext cx="21463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200" b="1"/>
              <a:t>Expresión</a:t>
            </a:r>
          </a:p>
          <a:p>
            <a:r>
              <a:rPr lang="es-ES" sz="3200" b="1"/>
              <a:t>facial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3276600" y="5089525"/>
            <a:ext cx="25511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200" b="1"/>
              <a:t>Movimiento </a:t>
            </a:r>
          </a:p>
          <a:p>
            <a:r>
              <a:rPr lang="es-ES" sz="3200" b="1"/>
              <a:t>de ojos</a:t>
            </a:r>
          </a:p>
        </p:txBody>
      </p:sp>
      <p:pic>
        <p:nvPicPr>
          <p:cNvPr id="39946" name="Picture 10" descr="j02362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105400"/>
            <a:ext cx="2286000" cy="795338"/>
          </a:xfrm>
          <a:prstGeom prst="rect">
            <a:avLst/>
          </a:prstGeom>
          <a:noFill/>
        </p:spPr>
      </p:pic>
      <p:pic>
        <p:nvPicPr>
          <p:cNvPr id="39955" name="Picture 19" descr="j0316831"/>
          <p:cNvPicPr>
            <a:picLocks noChangeAspect="1" noChangeArrowheads="1"/>
          </p:cNvPicPr>
          <p:nvPr/>
        </p:nvPicPr>
        <p:blipFill>
          <a:blip r:embed="rId4"/>
          <a:srcRect l="15547" b="51282"/>
          <a:stretch>
            <a:fillRect/>
          </a:stretch>
        </p:blipFill>
        <p:spPr bwMode="auto">
          <a:xfrm>
            <a:off x="381000" y="2209800"/>
            <a:ext cx="2438400" cy="2132013"/>
          </a:xfrm>
          <a:prstGeom prst="rect">
            <a:avLst/>
          </a:prstGeom>
          <a:noFill/>
        </p:spPr>
      </p:pic>
      <p:pic>
        <p:nvPicPr>
          <p:cNvPr id="39956" name="Picture 20" descr="j022751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2133600"/>
            <a:ext cx="3276600" cy="2184400"/>
          </a:xfrm>
          <a:prstGeom prst="rect">
            <a:avLst/>
          </a:prstGeom>
          <a:noFill/>
        </p:spPr>
      </p:pic>
      <p:pic>
        <p:nvPicPr>
          <p:cNvPr id="39957" name="Picture 21" descr="j028273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96000" y="4800600"/>
            <a:ext cx="17526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669925" y="119063"/>
            <a:ext cx="6534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600" b="1"/>
              <a:t>Los movimientos corporales </a:t>
            </a:r>
          </a:p>
          <a:p>
            <a:r>
              <a:rPr lang="es-ES" sz="3600" b="1"/>
              <a:t>incluyen: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3886200" y="1752600"/>
            <a:ext cx="1468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Manos</a:t>
            </a:r>
            <a:endParaRPr lang="es-ES" sz="3200" b="1"/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4343400" y="3581400"/>
            <a:ext cx="1019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Pies</a:t>
            </a:r>
            <a:endParaRPr lang="es-ES" sz="3200" b="1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2895600" y="5410200"/>
            <a:ext cx="3746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200" b="1"/>
              <a:t>Cuerpo en general</a:t>
            </a:r>
          </a:p>
        </p:txBody>
      </p:sp>
      <p:pic>
        <p:nvPicPr>
          <p:cNvPr id="41996" name="Picture 12" descr="j025106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828800"/>
            <a:ext cx="2819400" cy="1106488"/>
          </a:xfrm>
          <a:prstGeom prst="rect">
            <a:avLst/>
          </a:prstGeom>
          <a:noFill/>
        </p:spPr>
      </p:pic>
      <p:pic>
        <p:nvPicPr>
          <p:cNvPr id="41998" name="Picture 14" descr="j02899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2895600"/>
            <a:ext cx="2057400" cy="1374775"/>
          </a:xfrm>
          <a:prstGeom prst="rect">
            <a:avLst/>
          </a:prstGeom>
          <a:noFill/>
        </p:spPr>
      </p:pic>
      <p:pic>
        <p:nvPicPr>
          <p:cNvPr id="42000" name="Picture 16" descr="j028569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4648200"/>
            <a:ext cx="1706563" cy="1824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Algunas consideraciones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76600"/>
            <a:ext cx="8229600" cy="2667000"/>
          </a:xfrm>
        </p:spPr>
        <p:txBody>
          <a:bodyPr/>
          <a:lstStyle/>
          <a:p>
            <a:r>
              <a:rPr lang="es-ES"/>
              <a:t>Es un factor importante y decisivo al transmitir un mensaje</a:t>
            </a:r>
          </a:p>
          <a:p>
            <a:r>
              <a:rPr lang="es-ES"/>
              <a:t>Proporciona información sobre el carácter, emociones y reacciones de los individuos</a:t>
            </a:r>
          </a:p>
          <a:p>
            <a:pPr>
              <a:buFont typeface="Wingdings" pitchFamily="2" charset="2"/>
              <a:buNone/>
            </a:pPr>
            <a:endParaRPr lang="es-E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450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/>
              <a:t>El lenguage corporal:</a:t>
            </a:r>
            <a:endParaRPr lang="es-E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914400" y="457200"/>
            <a:ext cx="7104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200" b="1"/>
              <a:t>Significado de los gestos. Ejemplos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4038600" y="1930400"/>
            <a:ext cx="3867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 b="1"/>
              <a:t>Al dudar de algo: </a:t>
            </a:r>
          </a:p>
          <a:p>
            <a:r>
              <a:rPr lang="es-ES" sz="2800" b="1"/>
              <a:t>levantamos una ceja</a:t>
            </a:r>
          </a:p>
        </p:txBody>
      </p:sp>
      <p:pic>
        <p:nvPicPr>
          <p:cNvPr id="43016" name="Picture 8" descr="j02321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3962400"/>
            <a:ext cx="1317625" cy="2544763"/>
          </a:xfrm>
          <a:prstGeom prst="rect">
            <a:avLst/>
          </a:prstGeom>
          <a:noFill/>
        </p:spPr>
      </p:pic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4022725" y="4587875"/>
            <a:ext cx="4714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3200" b="1"/>
              <a:t>Al rascarse la nariz: </a:t>
            </a:r>
          </a:p>
          <a:p>
            <a:r>
              <a:rPr lang="es-ES" sz="3200" b="1"/>
              <a:t>nos sentimos perplejos</a:t>
            </a:r>
          </a:p>
        </p:txBody>
      </p:sp>
      <p:pic>
        <p:nvPicPr>
          <p:cNvPr id="43019" name="Picture 11" descr="j028274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1524000"/>
            <a:ext cx="18288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754063" y="838200"/>
            <a:ext cx="31257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Sostener la mirada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754063" y="1843088"/>
            <a:ext cx="38417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Mostrar las palmas</a:t>
            </a:r>
          </a:p>
          <a:p>
            <a:r>
              <a:rPr lang="es-ES" sz="2800"/>
              <a:t>de las manos		</a:t>
            </a:r>
          </a:p>
        </p:txBody>
      </p:sp>
      <p:sp>
        <p:nvSpPr>
          <p:cNvPr id="44052" name="Rectangle 20"/>
          <p:cNvSpPr>
            <a:spLocks noChangeArrowheads="1"/>
          </p:cNvSpPr>
          <p:nvPr/>
        </p:nvSpPr>
        <p:spPr bwMode="auto">
          <a:xfrm>
            <a:off x="4953000" y="2057400"/>
            <a:ext cx="3584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Solicitud de confianza</a:t>
            </a:r>
          </a:p>
        </p:txBody>
      </p:sp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4953000" y="838200"/>
            <a:ext cx="30194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Interés/curiosidad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754063" y="3351213"/>
            <a:ext cx="31607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Taparse la boca al </a:t>
            </a:r>
          </a:p>
          <a:p>
            <a:r>
              <a:rPr lang="es-ES" sz="2800"/>
              <a:t>hablar</a:t>
            </a:r>
          </a:p>
        </p:txBody>
      </p:sp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4953000" y="3352800"/>
            <a:ext cx="2047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Inseguridad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754063" y="4953000"/>
            <a:ext cx="34464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Evasión de la mirada</a:t>
            </a:r>
          </a:p>
          <a:p>
            <a:r>
              <a:rPr lang="es-ES" sz="2800"/>
              <a:t>al hablar</a:t>
            </a:r>
          </a:p>
        </p:txBody>
      </p:sp>
      <p:sp>
        <p:nvSpPr>
          <p:cNvPr id="44057" name="Rectangle 25"/>
          <p:cNvSpPr>
            <a:spLocks noChangeArrowheads="1"/>
          </p:cNvSpPr>
          <p:nvPr/>
        </p:nvSpPr>
        <p:spPr bwMode="auto">
          <a:xfrm>
            <a:off x="4953000" y="4740275"/>
            <a:ext cx="33623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800"/>
              <a:t>No querer mostrar </a:t>
            </a:r>
          </a:p>
          <a:p>
            <a:r>
              <a:rPr lang="es-ES" sz="2800"/>
              <a:t>sentimientos o estar</a:t>
            </a:r>
          </a:p>
          <a:p>
            <a:r>
              <a:rPr lang="es-ES" sz="2800"/>
              <a:t> mintiendo</a:t>
            </a:r>
          </a:p>
        </p:txBody>
      </p:sp>
      <p:sp>
        <p:nvSpPr>
          <p:cNvPr id="44059" name="Line 27"/>
          <p:cNvSpPr>
            <a:spLocks noChangeShapeType="1"/>
          </p:cNvSpPr>
          <p:nvPr/>
        </p:nvSpPr>
        <p:spPr bwMode="auto">
          <a:xfrm>
            <a:off x="381000" y="1676400"/>
            <a:ext cx="845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ES"/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>
            <a:off x="381000" y="3124200"/>
            <a:ext cx="845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ES"/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>
            <a:off x="381000" y="4648200"/>
            <a:ext cx="845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ES"/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381000" y="6400800"/>
            <a:ext cx="84582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ES"/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Recomendaciones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El saludo: un buen punto de partida (demuestra apertura)</a:t>
            </a:r>
          </a:p>
          <a:p>
            <a:r>
              <a:rPr lang="es-ES"/>
              <a:t>Evite parpadear constantemente</a:t>
            </a:r>
          </a:p>
          <a:p>
            <a:r>
              <a:rPr lang="es-ES"/>
              <a:t>Trate de que su mirada sea directa y establezca contacto visual con sus interlocutores</a:t>
            </a:r>
          </a:p>
          <a:p>
            <a:r>
              <a:rPr lang="es-ES"/>
              <a:t>No se muerda los labios ni se los humedezca con la lengua</a:t>
            </a:r>
          </a:p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Recomendaciones </a:t>
            </a:r>
            <a:r>
              <a:rPr lang="es-ES" sz="2400"/>
              <a:t>(Cont.)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Mantenga la boca siempre cerrada mientras escucha</a:t>
            </a:r>
          </a:p>
          <a:p>
            <a:r>
              <a:rPr lang="es-ES"/>
              <a:t>Mantenga una posición apropiada y evite los movimientos constantes y abruptos</a:t>
            </a:r>
          </a:p>
          <a:p>
            <a:r>
              <a:rPr lang="es-ES"/>
              <a:t>Controle los movimientos de sus manos y manténgalas visibles</a:t>
            </a:r>
          </a:p>
          <a:p>
            <a:r>
              <a:rPr lang="es-ES"/>
              <a:t>No permita que ningún objeto se interponga entre usted y su auditorio</a:t>
            </a:r>
          </a:p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Recomendaciones </a:t>
            </a:r>
            <a:r>
              <a:rPr lang="es-ES" sz="2400"/>
              <a:t>(Cont.)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229600" cy="4495800"/>
          </a:xfrm>
        </p:spPr>
        <p:txBody>
          <a:bodyPr/>
          <a:lstStyle/>
          <a:p>
            <a:r>
              <a:rPr lang="es-ES"/>
              <a:t>Trate de integrarse con su auditorio y </a:t>
            </a:r>
            <a:r>
              <a:rPr lang="es-PE"/>
              <a:t>adecúe</a:t>
            </a:r>
            <a:r>
              <a:rPr lang="es-ES"/>
              <a:t> su vestuario de acuerdo con sus características sociales, económicas, etc.</a:t>
            </a:r>
          </a:p>
          <a:p>
            <a:r>
              <a:rPr lang="es-ES"/>
              <a:t>No cruce los brazos al frente</a:t>
            </a:r>
          </a:p>
          <a:p>
            <a:r>
              <a:rPr lang="es-ES"/>
              <a:t>No cubra su boca con las manos mientras habla</a:t>
            </a:r>
          </a:p>
          <a:p>
            <a:r>
              <a:rPr lang="es-ES"/>
              <a:t>Mantenga una postura relajada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2743200"/>
            <a:ext cx="9144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2800" b="1"/>
              <a:t>Quien no comprende una mirada tampoco comprenderá una larga explicación</a:t>
            </a:r>
            <a:endParaRPr lang="es-MX" sz="2800" b="1"/>
          </a:p>
          <a:p>
            <a:pPr algn="ctr"/>
            <a:endParaRPr lang="es-MX" sz="2800" b="1"/>
          </a:p>
          <a:p>
            <a:pPr algn="ctr"/>
            <a:r>
              <a:rPr lang="es-ES" sz="2800" b="1"/>
              <a:t> </a:t>
            </a:r>
            <a:r>
              <a:rPr lang="es-ES" sz="2800" b="1" i="1"/>
              <a:t>Proverbio árabe</a:t>
            </a:r>
            <a:endParaRPr lang="es-ES" sz="2800" i="1"/>
          </a:p>
          <a:p>
            <a:pPr eaLnBrk="0" hangingPunct="0"/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026" descr="BD06529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762000"/>
            <a:ext cx="3505200" cy="2779713"/>
          </a:xfrm>
          <a:prstGeom prst="rect">
            <a:avLst/>
          </a:prstGeom>
          <a:noFill/>
        </p:spPr>
      </p:pic>
      <p:sp>
        <p:nvSpPr>
          <p:cNvPr id="20483" name="Rectangle 1027"/>
          <p:cNvSpPr>
            <a:spLocks noChangeArrowheads="1"/>
          </p:cNvSpPr>
          <p:nvPr/>
        </p:nvSpPr>
        <p:spPr bwMode="auto">
          <a:xfrm>
            <a:off x="3200400" y="3429000"/>
            <a:ext cx="5105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El movimiento es el medio </a:t>
            </a:r>
          </a:p>
          <a:p>
            <a:pPr algn="ctr"/>
            <a:r>
              <a:rPr lang="es-ES" sz="3600" b="1">
                <a:cs typeface="Arial" pitchFamily="34" charset="0"/>
              </a:rPr>
              <a:t>primigenio y más intenso de</a:t>
            </a:r>
          </a:p>
          <a:p>
            <a:pPr algn="ctr"/>
            <a:r>
              <a:rPr lang="es-ES" sz="3600" b="1">
                <a:cs typeface="Arial" pitchFamily="34" charset="0"/>
              </a:rPr>
              <a:t>expresión y de voluntad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E00997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016000"/>
            <a:ext cx="3389313" cy="279400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038600" y="3352800"/>
            <a:ext cx="4572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El movimiento es</a:t>
            </a:r>
          </a:p>
          <a:p>
            <a:pPr algn="ctr"/>
            <a:r>
              <a:rPr lang="es-ES" sz="3600" b="1">
                <a:cs typeface="Arial" pitchFamily="34" charset="0"/>
              </a:rPr>
              <a:t>material de partida por</a:t>
            </a:r>
          </a:p>
          <a:p>
            <a:pPr algn="ctr"/>
            <a:r>
              <a:rPr lang="es-ES" sz="3600" b="1">
                <a:cs typeface="Arial" pitchFamily="34" charset="0"/>
              </a:rPr>
              <a:t>excelencia del</a:t>
            </a:r>
          </a:p>
          <a:p>
            <a:pPr algn="ctr"/>
            <a:r>
              <a:rPr lang="es-ES" sz="3600" b="1">
                <a:cs typeface="Arial" pitchFamily="34" charset="0"/>
              </a:rPr>
              <a:t>comportamiento humano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E01549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57200"/>
            <a:ext cx="2543175" cy="3468688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3200400"/>
            <a:ext cx="5181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Una persona puede dejar de</a:t>
            </a:r>
          </a:p>
          <a:p>
            <a:pPr algn="ctr"/>
            <a:r>
              <a:rPr lang="es-ES" sz="3600" b="1">
                <a:cs typeface="Arial" pitchFamily="34" charset="0"/>
              </a:rPr>
              <a:t>hablar, pero no puede dejar de</a:t>
            </a:r>
          </a:p>
          <a:p>
            <a:pPr algn="ctr"/>
            <a:r>
              <a:rPr lang="es-ES" sz="3600" b="1">
                <a:cs typeface="Arial" pitchFamily="34" charset="0"/>
              </a:rPr>
              <a:t>comunicarse con su cuerpo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026" descr="BD0715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81000"/>
            <a:ext cx="2911475" cy="3186113"/>
          </a:xfrm>
          <a:prstGeom prst="rect">
            <a:avLst/>
          </a:prstGeom>
          <a:noFill/>
        </p:spPr>
      </p:pic>
      <p:sp>
        <p:nvSpPr>
          <p:cNvPr id="18435" name="Rectangle 1027"/>
          <p:cNvSpPr>
            <a:spLocks noChangeArrowheads="1"/>
          </p:cNvSpPr>
          <p:nvPr/>
        </p:nvSpPr>
        <p:spPr bwMode="auto">
          <a:xfrm>
            <a:off x="2057400" y="4038600"/>
            <a:ext cx="5105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ES" sz="3600" b="1">
                <a:cs typeface="Arial" pitchFamily="34" charset="0"/>
              </a:rPr>
              <a:t>Los símbolos </a:t>
            </a:r>
            <a:r>
              <a:rPr lang="es-ES" sz="3600" b="1" i="1">
                <a:cs typeface="Arial" pitchFamily="34" charset="0"/>
              </a:rPr>
              <a:t>NO VERBALES</a:t>
            </a:r>
            <a:endParaRPr lang="es-MX" sz="3600" b="1">
              <a:cs typeface="Arial" pitchFamily="34" charset="0"/>
            </a:endParaRPr>
          </a:p>
          <a:p>
            <a:r>
              <a:rPr lang="es-ES" sz="3600" b="1">
                <a:cs typeface="Arial" pitchFamily="34" charset="0"/>
              </a:rPr>
              <a:t>son cuatro veces más efectivos </a:t>
            </a:r>
          </a:p>
          <a:p>
            <a:r>
              <a:rPr lang="es-ES" sz="3600" b="1">
                <a:cs typeface="Arial" pitchFamily="34" charset="0"/>
              </a:rPr>
              <a:t>que los V</a:t>
            </a:r>
            <a:r>
              <a:rPr lang="es-ES" sz="3600" b="1" i="1">
                <a:cs typeface="Arial" pitchFamily="34" charset="0"/>
              </a:rPr>
              <a:t>ERBALES</a:t>
            </a:r>
            <a:r>
              <a:rPr lang="es-ES" sz="3600" b="1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E02719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28600"/>
            <a:ext cx="3657600" cy="3540125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895600" y="3200400"/>
            <a:ext cx="5410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ES" sz="3600" b="1">
                <a:cs typeface="Arial" pitchFamily="34" charset="0"/>
              </a:rPr>
              <a:t>Todas las personas poseen</a:t>
            </a:r>
          </a:p>
          <a:p>
            <a:r>
              <a:rPr lang="es-ES" sz="3600" b="1">
                <a:cs typeface="Arial" pitchFamily="34" charset="0"/>
              </a:rPr>
              <a:t>cierto conocimiento del </a:t>
            </a:r>
          </a:p>
          <a:p>
            <a:r>
              <a:rPr lang="es-ES" sz="3600" b="1">
                <a:cs typeface="Arial" pitchFamily="34" charset="0"/>
              </a:rPr>
              <a:t>vocabulario de los símbolos </a:t>
            </a:r>
          </a:p>
          <a:p>
            <a:r>
              <a:rPr lang="es-ES" sz="3600" b="1">
                <a:cs typeface="Arial" pitchFamily="34" charset="0"/>
              </a:rPr>
              <a:t>corporales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BD06990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57200"/>
            <a:ext cx="3798888" cy="327025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667000" y="3657600"/>
            <a:ext cx="4724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 sz="3600" b="1">
                <a:cs typeface="Arial" pitchFamily="34" charset="0"/>
              </a:rPr>
              <a:t>La captación de los</a:t>
            </a:r>
          </a:p>
          <a:p>
            <a:pPr algn="ctr"/>
            <a:r>
              <a:rPr lang="es-ES" sz="3600" b="1">
                <a:cs typeface="Arial" pitchFamily="34" charset="0"/>
              </a:rPr>
              <a:t>signos no verbales</a:t>
            </a:r>
          </a:p>
          <a:p>
            <a:pPr algn="ctr"/>
            <a:r>
              <a:rPr lang="es-ES" sz="3600" b="1">
                <a:cs typeface="Arial" pitchFamily="34" charset="0"/>
              </a:rPr>
              <a:t>se produce de forma instintiva</a:t>
            </a:r>
          </a:p>
          <a:p>
            <a:pPr algn="ctr"/>
            <a:r>
              <a:rPr lang="es-ES" sz="3600" b="1">
                <a:cs typeface="Arial" pitchFamily="34" charset="0"/>
              </a:rPr>
              <a:t> y directa</a:t>
            </a:r>
          </a:p>
          <a:p>
            <a:pPr algn="ctr"/>
            <a:r>
              <a:rPr lang="es-ES" sz="3600" b="1">
                <a:cs typeface="Arial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rte">
  <a:themeElements>
    <a:clrScheme name="Corte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Cor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orte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te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te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540</TotalTime>
  <Words>650</Words>
  <Application>Microsoft PowerPoint</Application>
  <PresentationFormat>Presentación en pantalla (4:3)</PresentationFormat>
  <Paragraphs>176</Paragraphs>
  <Slides>35</Slides>
  <Notes>35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8" baseType="lpstr">
      <vt:lpstr>Arial</vt:lpstr>
      <vt:lpstr>Wingdings</vt:lpstr>
      <vt:lpstr>Corte</vt:lpstr>
      <vt:lpstr>Diapositiva 1</vt:lpstr>
      <vt:lpstr>Definición</vt:lpstr>
      <vt:lpstr>Algunas consideraciones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Necesidades territoriales</vt:lpstr>
      <vt:lpstr>Enmascaramiento</vt:lpstr>
      <vt:lpstr>La postura</vt:lpstr>
      <vt:lpstr>Tipos de posturas</vt:lpstr>
      <vt:lpstr>Inclusivo-no inclusivo</vt:lpstr>
      <vt:lpstr>De orientación frente a frente</vt:lpstr>
      <vt:lpstr>De congruencia-incongruencia</vt:lpstr>
      <vt:lpstr>Las partes del cuerpo y el lenguaje corporal</vt:lpstr>
      <vt:lpstr>Diapositiva 28</vt:lpstr>
      <vt:lpstr>Diapositiva 29</vt:lpstr>
      <vt:lpstr>Diapositiva 30</vt:lpstr>
      <vt:lpstr>Diapositiva 31</vt:lpstr>
      <vt:lpstr>Recomendaciones</vt:lpstr>
      <vt:lpstr>Recomendaciones (Cont.)</vt:lpstr>
      <vt:lpstr>Recomendaciones (Cont.)</vt:lpstr>
      <vt:lpstr>Diapositiva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ROSA MORENO</dc:creator>
  <cp:lastModifiedBy>User</cp:lastModifiedBy>
  <cp:revision>49</cp:revision>
  <dcterms:created xsi:type="dcterms:W3CDTF">2001-07-04T00:13:20Z</dcterms:created>
  <dcterms:modified xsi:type="dcterms:W3CDTF">2007-12-11T16:47:34Z</dcterms:modified>
</cp:coreProperties>
</file>